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Montserrat Medium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44">
          <p15:clr>
            <a:srgbClr val="747775"/>
          </p15:clr>
        </p15:guide>
        <p15:guide id="2" pos="421">
          <p15:clr>
            <a:srgbClr val="747775"/>
          </p15:clr>
        </p15:guide>
        <p15:guide id="3" orient="horz" pos="1869">
          <p15:clr>
            <a:srgbClr val="747775"/>
          </p15:clr>
        </p15:guide>
        <p15:guide id="4" orient="horz" pos="2707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44" orient="horz"/>
        <p:guide pos="421"/>
        <p:guide pos="1869" orient="horz"/>
        <p:guide pos="270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MontserratMedium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MontserratMedium-italic.fntdata"/><Relationship Id="rId23" Type="http://schemas.openxmlformats.org/officeDocument/2006/relationships/font" Target="fonts/Montserrat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Montserrat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14b630b3a3d3c5e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14b630b3a3d3c5e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6240703909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6240703909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f36047f74aeb538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f36047f74aeb538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6240703909_0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6240703909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614b630b3a3d3c5e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614b630b3a3d3c5e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614b630b3a3d3c5e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614b630b3a3d3c5e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14b630b3a3d3c5e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14b630b3a3d3c5e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f36047f74aeb53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f36047f74aeb53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f36047f74aeb538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f36047f74aeb538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240703909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6240703909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f36047f74aeb538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f36047f74aeb538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14b630b3a3d3c5e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14b630b3a3d3c5e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3.png"/><Relationship Id="rId5" Type="http://schemas.openxmlformats.org/officeDocument/2006/relationships/hyperlink" Target="https://www.tierramadre.co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6.jpg"/><Relationship Id="rId5" Type="http://schemas.openxmlformats.org/officeDocument/2006/relationships/hyperlink" Target="https://www.canva.com/design/DAG508v51Vg/yGqNEwN4tYi10sv_RUwTsQ/edit?utm_content=DAG508v51Vg&amp;utm_campaign=designshare&amp;utm_medium=link2&amp;utm_source=sharebutton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hyperlink" Target="https://docs.google.com/presentation/d/1-xdFlb1XLcFerNA9q_dJJ9n6jYzHM9VJoH3Lj0gxTsU/edit?slide=id.p#slide=id.p" TargetMode="External"/><Relationship Id="rId5" Type="http://schemas.openxmlformats.org/officeDocument/2006/relationships/image" Target="../media/image1.png"/><Relationship Id="rId6" Type="http://schemas.openxmlformats.org/officeDocument/2006/relationships/hyperlink" Target="https://docs.google.com/presentation/d/1-xdFlb1XLcFerNA9q_dJJ9n6jYzHM9VJoH3Lj0gxTsU/edit?slide=id.p#slide=id.p" TargetMode="External"/><Relationship Id="rId7" Type="http://schemas.openxmlformats.org/officeDocument/2006/relationships/image" Target="../media/image15.png"/><Relationship Id="rId8" Type="http://schemas.openxmlformats.org/officeDocument/2006/relationships/hyperlink" Target="https://www.tierramadre.co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1.png"/><Relationship Id="rId5" Type="http://schemas.openxmlformats.org/officeDocument/2006/relationships/hyperlink" Target="https://www.tierramadre.co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Relationship Id="rId4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8.jpg"/><Relationship Id="rId5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hyperlink" Target="https://www.tierramadre.co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jpg"/><Relationship Id="rId4" Type="http://schemas.openxmlformats.org/officeDocument/2006/relationships/image" Target="../media/image2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jpg"/><Relationship Id="rId4" Type="http://schemas.openxmlformats.org/officeDocument/2006/relationships/image" Target="../media/image19.png"/><Relationship Id="rId9" Type="http://schemas.openxmlformats.org/officeDocument/2006/relationships/hyperlink" Target="https://www.tierramadre.co/" TargetMode="External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3.png"/><Relationship Id="rId8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Logo Tierra Madre Esencia y poder 180725 V0a-0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4900" y="-395075"/>
            <a:ext cx="2312901" cy="231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2" title="señora gema.png"/>
          <p:cNvPicPr preferRelativeResize="0"/>
          <p:nvPr/>
        </p:nvPicPr>
        <p:blipFill rotWithShape="1">
          <a:blip r:embed="rId3">
            <a:alphaModFix/>
          </a:blip>
          <a:srcRect b="24966" l="37986" r="11153" t="17052"/>
          <a:stretch/>
        </p:blipFill>
        <p:spPr>
          <a:xfrm>
            <a:off x="4572000" y="0"/>
            <a:ext cx="4572000" cy="347449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2"/>
          <p:cNvSpPr txBox="1"/>
          <p:nvPr/>
        </p:nvSpPr>
        <p:spPr>
          <a:xfrm>
            <a:off x="667850" y="3121900"/>
            <a:ext cx="78084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Somos </a:t>
            </a:r>
            <a:r>
              <a:rPr b="1" lang="es-419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Madre Tierra,</a:t>
            </a:r>
            <a:r>
              <a:rPr lang="es-419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guardianes del legado de comunidades ancestrales y alquimistas empresariales enfocados en la expansión de las esmeraldas para un mercado de lujo con </a:t>
            </a:r>
            <a:r>
              <a:rPr lang="es-419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conciencia</a:t>
            </a:r>
            <a:r>
              <a:rPr lang="es-419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de</a:t>
            </a:r>
            <a:r>
              <a:rPr b="1" lang="es-419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bien común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22"/>
          <p:cNvSpPr txBox="1"/>
          <p:nvPr/>
        </p:nvSpPr>
        <p:spPr>
          <a:xfrm>
            <a:off x="696775" y="1809850"/>
            <a:ext cx="4112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>
                <a:solidFill>
                  <a:srgbClr val="00B882"/>
                </a:solidFill>
                <a:latin typeface="Montserrat"/>
                <a:ea typeface="Montserrat"/>
                <a:cs typeface="Montserrat"/>
                <a:sym typeface="Montserrat"/>
              </a:rPr>
              <a:t>El Podër de la Tierra Mädre, </a:t>
            </a:r>
            <a:r>
              <a:rPr b="1" i="1" lang="es-419">
                <a:solidFill>
                  <a:srgbClr val="00B882"/>
                </a:solidFill>
                <a:latin typeface="Montserrat"/>
                <a:ea typeface="Montserrat"/>
                <a:cs typeface="Montserrat"/>
                <a:sym typeface="Montserrat"/>
              </a:rPr>
              <a:t>respaldado </a:t>
            </a:r>
            <a:r>
              <a:rPr i="1" lang="es-419">
                <a:solidFill>
                  <a:srgbClr val="00B882"/>
                </a:solidFill>
                <a:latin typeface="Montserrat"/>
                <a:ea typeface="Montserrat"/>
                <a:cs typeface="Montserrat"/>
                <a:sym typeface="Montserrat"/>
              </a:rPr>
              <a:t>en el Podër de la Confiänza</a:t>
            </a:r>
            <a:endParaRPr i="1">
              <a:solidFill>
                <a:srgbClr val="00B88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9" name="Google Shape;159;p22" title="Logo Tierra Madre Esencia y poder 180725 V0a-14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98550" y="3585898"/>
            <a:ext cx="1888223" cy="188822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>
            <a:hlinkClick r:id="rId5"/>
          </p:cNvPr>
          <p:cNvSpPr/>
          <p:nvPr/>
        </p:nvSpPr>
        <p:spPr>
          <a:xfrm>
            <a:off x="696775" y="4410013"/>
            <a:ext cx="2726700" cy="2400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B88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latin typeface="Montserrat Medium"/>
                <a:ea typeface="Montserrat Medium"/>
                <a:cs typeface="Montserrat Medium"/>
                <a:sym typeface="Montserrat Medium"/>
              </a:rPr>
              <a:t>www.tierramadre.co</a:t>
            </a:r>
            <a:endParaRPr sz="11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14:gallery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3" title="Logo Tierra Madre Esencia y poder 180725 V0a-16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2328" y="4018917"/>
            <a:ext cx="2671676" cy="133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3"/>
          <p:cNvSpPr txBox="1"/>
          <p:nvPr>
            <p:ph idx="1" type="body"/>
          </p:nvPr>
        </p:nvSpPr>
        <p:spPr>
          <a:xfrm>
            <a:off x="4138099" y="687199"/>
            <a:ext cx="4375500" cy="11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s-419" sz="3017">
                <a:solidFill>
                  <a:srgbClr val="00AF84"/>
                </a:solidFill>
                <a:latin typeface="Montserrat"/>
                <a:ea typeface="Montserrat"/>
                <a:cs typeface="Montserrat"/>
                <a:sym typeface="Montserrat"/>
              </a:rPr>
              <a:t>Formas de</a:t>
            </a:r>
            <a:r>
              <a:rPr b="1" lang="es-419" sz="3017">
                <a:solidFill>
                  <a:srgbClr val="00AF8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3017">
              <a:solidFill>
                <a:srgbClr val="00AF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s-419" sz="3017">
                <a:solidFill>
                  <a:srgbClr val="00AF84"/>
                </a:solidFill>
                <a:latin typeface="Montserrat"/>
                <a:ea typeface="Montserrat"/>
                <a:cs typeface="Montserrat"/>
                <a:sym typeface="Montserrat"/>
              </a:rPr>
              <a:t>Ganar Más </a:t>
            </a:r>
            <a:endParaRPr b="1" sz="3017">
              <a:solidFill>
                <a:srgbClr val="00AF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s-419" sz="3017">
                <a:solidFill>
                  <a:srgbClr val="00AF84"/>
                </a:solidFill>
                <a:latin typeface="Montserrat"/>
                <a:ea typeface="Montserrat"/>
                <a:cs typeface="Montserrat"/>
                <a:sym typeface="Montserrat"/>
              </a:rPr>
              <a:t>con las </a:t>
            </a:r>
            <a:r>
              <a:rPr b="1" lang="es-419" sz="3017">
                <a:solidFill>
                  <a:srgbClr val="00AF84"/>
                </a:solidFill>
                <a:latin typeface="Montserrat"/>
                <a:ea typeface="Montserrat"/>
                <a:cs typeface="Montserrat"/>
                <a:sym typeface="Montserrat"/>
              </a:rPr>
              <a:t>Esmeraldas</a:t>
            </a:r>
            <a:endParaRPr b="1" sz="3017">
              <a:solidFill>
                <a:srgbClr val="00AF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00">
              <a:solidFill>
                <a:srgbClr val="00AF8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23"/>
          <p:cNvSpPr txBox="1"/>
          <p:nvPr/>
        </p:nvSpPr>
        <p:spPr>
          <a:xfrm>
            <a:off x="4065075" y="2024645"/>
            <a:ext cx="34893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s-419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Clasificar</a:t>
            </a:r>
            <a:r>
              <a:rPr lang="es-419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lotes en gemas</a:t>
            </a:r>
            <a:endParaRPr/>
          </a:p>
        </p:txBody>
      </p:sp>
      <p:pic>
        <p:nvPicPr>
          <p:cNvPr id="168" name="Google Shape;16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42898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"/>
          <p:cNvSpPr txBox="1"/>
          <p:nvPr/>
        </p:nvSpPr>
        <p:spPr>
          <a:xfrm>
            <a:off x="4065075" y="2424843"/>
            <a:ext cx="34893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s-419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Crear joyas </a:t>
            </a:r>
            <a:endParaRPr/>
          </a:p>
        </p:txBody>
      </p:sp>
      <p:sp>
        <p:nvSpPr>
          <p:cNvPr id="170" name="Google Shape;170;p23"/>
          <p:cNvSpPr txBox="1"/>
          <p:nvPr/>
        </p:nvSpPr>
        <p:spPr>
          <a:xfrm>
            <a:off x="4065075" y="2820988"/>
            <a:ext cx="34893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s-419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Comprar en temporada</a:t>
            </a:r>
            <a:endParaRPr/>
          </a:p>
        </p:txBody>
      </p:sp>
      <p:sp>
        <p:nvSpPr>
          <p:cNvPr id="171" name="Google Shape;171;p23">
            <a:hlinkClick r:id="rId5"/>
          </p:cNvPr>
          <p:cNvSpPr/>
          <p:nvPr/>
        </p:nvSpPr>
        <p:spPr>
          <a:xfrm>
            <a:off x="4326675" y="3484913"/>
            <a:ext cx="2773800" cy="270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AF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Explorar Oportunidades</a:t>
            </a:r>
            <a:endParaRPr/>
          </a:p>
        </p:txBody>
      </p:sp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4" title="el fi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4" title="Logo Tierra Madre Esencia y poder 180725 V0a-06.png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28141" l="0" r="0" t="23949"/>
          <a:stretch/>
        </p:blipFill>
        <p:spPr>
          <a:xfrm>
            <a:off x="6748000" y="3903575"/>
            <a:ext cx="2312901" cy="1108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4" title="boton-09.png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2475" y="4565575"/>
            <a:ext cx="484775" cy="37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4">
            <a:hlinkClick r:id="rId8"/>
          </p:cNvPr>
          <p:cNvSpPr/>
          <p:nvPr/>
        </p:nvSpPr>
        <p:spPr>
          <a:xfrm>
            <a:off x="2449275" y="4674175"/>
            <a:ext cx="2726700" cy="2400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www.tierramadre.co</a:t>
            </a:r>
            <a:endParaRPr sz="11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 title="tierraaa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999" y="0"/>
            <a:ext cx="3810002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" name="Google Shape;60;p14"/>
          <p:cNvGrpSpPr/>
          <p:nvPr/>
        </p:nvGrpSpPr>
        <p:grpSpPr>
          <a:xfrm>
            <a:off x="1130250" y="826200"/>
            <a:ext cx="2824500" cy="3643500"/>
            <a:chOff x="459425" y="513575"/>
            <a:chExt cx="2824500" cy="3643500"/>
          </a:xfrm>
        </p:grpSpPr>
        <p:sp>
          <p:nvSpPr>
            <p:cNvPr id="61" name="Google Shape;61;p14"/>
            <p:cNvSpPr txBox="1"/>
            <p:nvPr/>
          </p:nvSpPr>
          <p:spPr>
            <a:xfrm>
              <a:off x="459425" y="1619525"/>
              <a:ext cx="2824500" cy="143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s-419" sz="900">
                  <a:solidFill>
                    <a:schemeClr val="dk1"/>
                  </a:solidFill>
                  <a:highlight>
                    <a:srgbClr val="FFFFFF"/>
                  </a:highlight>
                  <a:latin typeface="Montserrat"/>
                  <a:ea typeface="Montserrat"/>
                  <a:cs typeface="Montserrat"/>
                  <a:sym typeface="Montserrat"/>
                </a:rPr>
                <a:t>Cada esmeralda colombiana es un milagro único, con jardines secretos que narran su viaje milenario. No es solo una gema: es la luz viva que activa el chakra del corazón…</a:t>
              </a:r>
              <a:endParaRPr i="1" sz="9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9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s-419" sz="900">
                  <a:solidFill>
                    <a:schemeClr val="dk1"/>
                  </a:solidFill>
                  <a:highlight>
                    <a:srgbClr val="FFFFFF"/>
                  </a:highlight>
                  <a:latin typeface="Montserrat"/>
                  <a:ea typeface="Montserrat"/>
                  <a:cs typeface="Montserrat"/>
                  <a:sym typeface="Montserrat"/>
                </a:rPr>
                <a:t>No es casualidad que estas piedras del alma, talladas por el tiempo y la pasión de la tierra, emerjan con tanta intensidad aquí… justo donde el mapa dibuja un Sagrado Corazón.</a:t>
              </a:r>
              <a:endParaRPr i="1" sz="9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2" name="Google Shape;62;p14"/>
            <p:cNvSpPr txBox="1"/>
            <p:nvPr/>
          </p:nvSpPr>
          <p:spPr>
            <a:xfrm>
              <a:off x="1446925" y="513575"/>
              <a:ext cx="268200" cy="129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7200">
                  <a:solidFill>
                    <a:srgbClr val="00B882"/>
                  </a:solidFill>
                </a:rPr>
                <a:t>“</a:t>
              </a:r>
              <a:endParaRPr b="1" sz="7200">
                <a:solidFill>
                  <a:srgbClr val="00B882"/>
                </a:solidFill>
              </a:endParaRPr>
            </a:p>
          </p:txBody>
        </p:sp>
        <p:sp>
          <p:nvSpPr>
            <p:cNvPr id="63" name="Google Shape;63;p14"/>
            <p:cNvSpPr txBox="1"/>
            <p:nvPr/>
          </p:nvSpPr>
          <p:spPr>
            <a:xfrm rot="10800000">
              <a:off x="1904125" y="2866175"/>
              <a:ext cx="268200" cy="129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7200">
                  <a:solidFill>
                    <a:srgbClr val="00B882"/>
                  </a:solidFill>
                </a:rPr>
                <a:t>“</a:t>
              </a:r>
              <a:endParaRPr b="1" sz="7200">
                <a:solidFill>
                  <a:srgbClr val="00B882"/>
                </a:solidFill>
              </a:endParaRPr>
            </a:p>
          </p:txBody>
        </p:sp>
      </p:grpSp>
      <p:pic>
        <p:nvPicPr>
          <p:cNvPr id="64" name="Google Shape;64;p14" title="Logo Tierra Madre Esencia y poder 180725 V0a-0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7125" y="3055250"/>
            <a:ext cx="2312901" cy="23129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>
            <a:hlinkClick r:id="rId5"/>
          </p:cNvPr>
          <p:cNvSpPr/>
          <p:nvPr/>
        </p:nvSpPr>
        <p:spPr>
          <a:xfrm>
            <a:off x="1228150" y="4526650"/>
            <a:ext cx="2726700" cy="2400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B88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latin typeface="Montserrat Medium"/>
                <a:ea typeface="Montserrat Medium"/>
                <a:cs typeface="Montserrat Medium"/>
                <a:sym typeface="Montserrat Medium"/>
              </a:rPr>
              <a:t>www.tierramadre.co</a:t>
            </a:r>
            <a:endParaRPr sz="11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14:gallery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 title="tierra.png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4" y="12"/>
            <a:ext cx="9144000" cy="5143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 title="texto-04-04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71848" y="2156325"/>
            <a:ext cx="5607899" cy="1471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8000"/>
              </a:srgbClr>
            </a:outerShdw>
          </a:effectLst>
        </p:spPr>
      </p:pic>
      <p:sp>
        <p:nvSpPr>
          <p:cNvPr id="72" name="Google Shape;72;p15"/>
          <p:cNvSpPr txBox="1"/>
          <p:nvPr/>
        </p:nvSpPr>
        <p:spPr>
          <a:xfrm>
            <a:off x="2024925" y="1936475"/>
            <a:ext cx="23013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Nuestro Legado: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3" name="Google Shape;73;p15" title="Logo Tierra Madre Esencia y poder 180725 V0a-05.png"/>
          <p:cNvPicPr preferRelativeResize="0"/>
          <p:nvPr/>
        </p:nvPicPr>
        <p:blipFill rotWithShape="1">
          <a:blip r:embed="rId5">
            <a:alphaModFix/>
          </a:blip>
          <a:srcRect b="50000" l="34240" r="34648" t="25151"/>
          <a:stretch/>
        </p:blipFill>
        <p:spPr>
          <a:xfrm>
            <a:off x="2000175" y="1199775"/>
            <a:ext cx="819148" cy="65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 title="Logo Tierra Madre Esencia y poder 180725 V0a-06.png"/>
          <p:cNvPicPr preferRelativeResize="0"/>
          <p:nvPr/>
        </p:nvPicPr>
        <p:blipFill rotWithShape="1">
          <a:blip r:embed="rId6">
            <a:alphaModFix/>
          </a:blip>
          <a:srcRect b="27743" l="0" r="0" t="22748"/>
          <a:stretch/>
        </p:blipFill>
        <p:spPr>
          <a:xfrm>
            <a:off x="6831100" y="3627500"/>
            <a:ext cx="2312901" cy="1145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 title="señora gema.png"/>
          <p:cNvPicPr preferRelativeResize="0"/>
          <p:nvPr/>
        </p:nvPicPr>
        <p:blipFill rotWithShape="1">
          <a:blip r:embed="rId3">
            <a:alphaModFix/>
          </a:blip>
          <a:srcRect b="24966" l="37986" r="11153" t="17052"/>
          <a:stretch/>
        </p:blipFill>
        <p:spPr>
          <a:xfrm>
            <a:off x="4876032" y="0"/>
            <a:ext cx="4267968" cy="3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531950" y="1254650"/>
            <a:ext cx="4572000" cy="12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 Colombia, nace una gema que silenciosamente ha sido </a:t>
            </a:r>
            <a:r>
              <a:rPr b="1" lang="es-419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reconocida a nivel mundial</a:t>
            </a:r>
            <a:r>
              <a:rPr lang="es-419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por su belleza natural y única, sus particularidades la hacen altamente aclamada por gemólogos y coleccionistas que reconocen su valor</a:t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Cualidades</a:t>
            </a:r>
            <a:r>
              <a:rPr lang="es-419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531945" y="540946"/>
            <a:ext cx="41127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419">
                <a:solidFill>
                  <a:srgbClr val="00B882"/>
                </a:solidFill>
                <a:latin typeface="Montserrat"/>
                <a:ea typeface="Montserrat"/>
                <a:cs typeface="Montserrat"/>
                <a:sym typeface="Montserrat"/>
              </a:rPr>
              <a:t>La Esmeralda colombiana,</a:t>
            </a:r>
            <a:endParaRPr b="1" i="1">
              <a:solidFill>
                <a:srgbClr val="00B88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419" sz="1600">
                <a:solidFill>
                  <a:srgbClr val="00B882"/>
                </a:solidFill>
                <a:latin typeface="Montserrat"/>
                <a:ea typeface="Montserrat"/>
                <a:cs typeface="Montserrat"/>
                <a:sym typeface="Montserrat"/>
              </a:rPr>
              <a:t>la más valiosa del mundo</a:t>
            </a:r>
            <a:endParaRPr b="1" i="1" sz="1600">
              <a:solidFill>
                <a:srgbClr val="00B88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2" name="Google Shape;82;p16"/>
          <p:cNvGrpSpPr/>
          <p:nvPr/>
        </p:nvGrpSpPr>
        <p:grpSpPr>
          <a:xfrm>
            <a:off x="531950" y="2750850"/>
            <a:ext cx="6458475" cy="492600"/>
            <a:chOff x="531950" y="2750850"/>
            <a:chExt cx="6458475" cy="492600"/>
          </a:xfrm>
        </p:grpSpPr>
        <p:pic>
          <p:nvPicPr>
            <p:cNvPr id="83" name="Google Shape;83;p16" title="como lo hacemos_Mesa de trabajo 1.png"/>
            <p:cNvPicPr preferRelativeResize="0"/>
            <p:nvPr/>
          </p:nvPicPr>
          <p:blipFill rotWithShape="1">
            <a:blip r:embed="rId4">
              <a:alphaModFix/>
            </a:blip>
            <a:srcRect b="49798" l="33491" r="60227" t="16022"/>
            <a:stretch/>
          </p:blipFill>
          <p:spPr>
            <a:xfrm>
              <a:off x="531950" y="2803850"/>
              <a:ext cx="353172" cy="386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" name="Google Shape;84;p16"/>
            <p:cNvSpPr txBox="1"/>
            <p:nvPr/>
          </p:nvSpPr>
          <p:spPr>
            <a:xfrm>
              <a:off x="885125" y="2750850"/>
              <a:ext cx="6105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0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Única formada por la presión de Los Andes y a una temperatura perfecta, lo que la hace </a:t>
              </a:r>
              <a:r>
                <a:rPr b="1" lang="es-419" sz="10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más resistente que todas </a:t>
              </a:r>
              <a:r>
                <a:rPr lang="es-419" sz="10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 nivel mundial</a:t>
              </a:r>
              <a:endPara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85" name="Google Shape;85;p16"/>
          <p:cNvGrpSpPr/>
          <p:nvPr/>
        </p:nvGrpSpPr>
        <p:grpSpPr>
          <a:xfrm>
            <a:off x="531950" y="3291450"/>
            <a:ext cx="6587775" cy="386600"/>
            <a:chOff x="531950" y="3291450"/>
            <a:chExt cx="6587775" cy="386600"/>
          </a:xfrm>
        </p:grpSpPr>
        <p:pic>
          <p:nvPicPr>
            <p:cNvPr id="86" name="Google Shape;86;p16" title="como lo hacemos_Mesa de trabajo 1.png"/>
            <p:cNvPicPr preferRelativeResize="0"/>
            <p:nvPr/>
          </p:nvPicPr>
          <p:blipFill rotWithShape="1">
            <a:blip r:embed="rId4">
              <a:alphaModFix/>
            </a:blip>
            <a:srcRect b="49798" l="33491" r="60227" t="16022"/>
            <a:stretch/>
          </p:blipFill>
          <p:spPr>
            <a:xfrm>
              <a:off x="531950" y="3291450"/>
              <a:ext cx="353172" cy="386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" name="Google Shape;87;p16"/>
            <p:cNvSpPr txBox="1"/>
            <p:nvPr/>
          </p:nvSpPr>
          <p:spPr>
            <a:xfrm>
              <a:off x="885125" y="3315400"/>
              <a:ext cx="6234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0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 existe tecnología que la detecte, lo que la hace </a:t>
              </a:r>
              <a:r>
                <a:rPr b="1" lang="es-419" sz="10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una gema de alto valor ancestral </a:t>
              </a:r>
              <a:endParaRPr b="1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88" name="Google Shape;88;p16"/>
          <p:cNvGrpSpPr/>
          <p:nvPr/>
        </p:nvGrpSpPr>
        <p:grpSpPr>
          <a:xfrm>
            <a:off x="531950" y="3726050"/>
            <a:ext cx="4699275" cy="492600"/>
            <a:chOff x="531950" y="3726050"/>
            <a:chExt cx="4699275" cy="492600"/>
          </a:xfrm>
        </p:grpSpPr>
        <p:pic>
          <p:nvPicPr>
            <p:cNvPr id="89" name="Google Shape;89;p16" title="como lo hacemos_Mesa de trabajo 1.png"/>
            <p:cNvPicPr preferRelativeResize="0"/>
            <p:nvPr/>
          </p:nvPicPr>
          <p:blipFill rotWithShape="1">
            <a:blip r:embed="rId4">
              <a:alphaModFix/>
            </a:blip>
            <a:srcRect b="49798" l="33491" r="60227" t="16022"/>
            <a:stretch/>
          </p:blipFill>
          <p:spPr>
            <a:xfrm>
              <a:off x="531950" y="3779050"/>
              <a:ext cx="353172" cy="386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" name="Google Shape;90;p16"/>
            <p:cNvSpPr txBox="1"/>
            <p:nvPr/>
          </p:nvSpPr>
          <p:spPr>
            <a:xfrm>
              <a:off x="885125" y="3726050"/>
              <a:ext cx="43461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0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Sus jardines internos las hacen únicas, </a:t>
              </a:r>
              <a:r>
                <a:rPr b="1" lang="es-419" sz="10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 existen dos iguales</a:t>
              </a:r>
              <a:r>
                <a:rPr lang="es-419" sz="10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(como los NFT en el caso de la blockchain).</a:t>
              </a:r>
              <a:endPara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91" name="Google Shape;91;p16"/>
          <p:cNvGrpSpPr/>
          <p:nvPr/>
        </p:nvGrpSpPr>
        <p:grpSpPr>
          <a:xfrm>
            <a:off x="531921" y="4219000"/>
            <a:ext cx="6707695" cy="434250"/>
            <a:chOff x="531950" y="4219000"/>
            <a:chExt cx="6910875" cy="434250"/>
          </a:xfrm>
        </p:grpSpPr>
        <p:pic>
          <p:nvPicPr>
            <p:cNvPr id="92" name="Google Shape;92;p16" title="como lo hacemos_Mesa de trabajo 1.png"/>
            <p:cNvPicPr preferRelativeResize="0"/>
            <p:nvPr/>
          </p:nvPicPr>
          <p:blipFill rotWithShape="1">
            <a:blip r:embed="rId4">
              <a:alphaModFix/>
            </a:blip>
            <a:srcRect b="49798" l="33491" r="60227" t="16022"/>
            <a:stretch/>
          </p:blipFill>
          <p:spPr>
            <a:xfrm>
              <a:off x="531950" y="4266650"/>
              <a:ext cx="353172" cy="386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6"/>
            <p:cNvSpPr txBox="1"/>
            <p:nvPr/>
          </p:nvSpPr>
          <p:spPr>
            <a:xfrm>
              <a:off x="885125" y="4219000"/>
              <a:ext cx="6557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0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¡Es un activo!,  la esmeralda ha demostrado una </a:t>
              </a:r>
              <a:r>
                <a:rPr b="1" lang="es-419" sz="10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solidez y estabilidad incomparable </a:t>
              </a:r>
              <a:endParaRPr b="1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94" name="Google Shape;94;p16" title="Logo Tierra Madre Esencia y poder 180725 V0a-1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3825" y="3624062"/>
            <a:ext cx="1790176" cy="179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9E9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811" y="0"/>
            <a:ext cx="530727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 title="Logo Tierra Madre Esencia y poder 180725 V0a-1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3450" y="3885925"/>
            <a:ext cx="2680550" cy="1341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8" title="Logo Tierra Madre Esencia y poder 180725 V0a-1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3450" y="3885925"/>
            <a:ext cx="2680550" cy="1341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503" y="462775"/>
            <a:ext cx="4456876" cy="421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 rotWithShape="1">
          <a:blip r:embed="rId5">
            <a:alphaModFix/>
          </a:blip>
          <a:srcRect b="21580" l="19187" r="24296" t="17920"/>
          <a:stretch/>
        </p:blipFill>
        <p:spPr>
          <a:xfrm>
            <a:off x="6523941" y="277519"/>
            <a:ext cx="2246700" cy="360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9" title="8:8.png"/>
          <p:cNvPicPr preferRelativeResize="0"/>
          <p:nvPr/>
        </p:nvPicPr>
        <p:blipFill rotWithShape="1">
          <a:blip r:embed="rId3">
            <a:alphaModFix/>
          </a:blip>
          <a:srcRect b="27368" l="23053" r="0" t="21619"/>
          <a:stretch/>
        </p:blipFill>
        <p:spPr>
          <a:xfrm>
            <a:off x="4047200" y="303226"/>
            <a:ext cx="5117727" cy="226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/>
        </p:nvSpPr>
        <p:spPr>
          <a:xfrm>
            <a:off x="428762" y="4557075"/>
            <a:ext cx="1611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50C878"/>
                </a:solidFill>
                <a:latin typeface="Montserrat"/>
                <a:ea typeface="Montserrat"/>
                <a:cs typeface="Montserrat"/>
                <a:sym typeface="Montserrat"/>
              </a:rPr>
              <a:t>Cadena de Valor</a:t>
            </a:r>
            <a:endParaRPr sz="1100">
              <a:solidFill>
                <a:srgbClr val="50C8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4" name="Google Shape;114;p19" title="como lo hacemos_Mesa de trabajo 1.png"/>
          <p:cNvPicPr preferRelativeResize="0"/>
          <p:nvPr/>
        </p:nvPicPr>
        <p:blipFill rotWithShape="1">
          <a:blip r:embed="rId4">
            <a:alphaModFix/>
          </a:blip>
          <a:srcRect b="21439" l="0" r="84040" t="0"/>
          <a:stretch/>
        </p:blipFill>
        <p:spPr>
          <a:xfrm>
            <a:off x="0" y="2453113"/>
            <a:ext cx="1459323" cy="14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 title="como lo hacemos_Mesa de trabajo 1.png"/>
          <p:cNvPicPr preferRelativeResize="0"/>
          <p:nvPr/>
        </p:nvPicPr>
        <p:blipFill rotWithShape="1">
          <a:blip r:embed="rId4">
            <a:alphaModFix/>
          </a:blip>
          <a:srcRect b="21439" l="15982" r="71317" t="0"/>
          <a:stretch/>
        </p:blipFill>
        <p:spPr>
          <a:xfrm>
            <a:off x="1570375" y="2453113"/>
            <a:ext cx="1161252" cy="14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 title="como lo hacemos_Mesa de trabajo 1.png"/>
          <p:cNvPicPr preferRelativeResize="0"/>
          <p:nvPr/>
        </p:nvPicPr>
        <p:blipFill rotWithShape="1">
          <a:blip r:embed="rId4">
            <a:alphaModFix/>
          </a:blip>
          <a:srcRect b="21439" l="27995" r="59305" t="0"/>
          <a:stretch/>
        </p:blipFill>
        <p:spPr>
          <a:xfrm>
            <a:off x="2614075" y="2453113"/>
            <a:ext cx="1161252" cy="14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 title="como lo hacemos_Mesa de trabajo 1.png"/>
          <p:cNvPicPr preferRelativeResize="0"/>
          <p:nvPr/>
        </p:nvPicPr>
        <p:blipFill rotWithShape="1">
          <a:blip r:embed="rId4">
            <a:alphaModFix/>
          </a:blip>
          <a:srcRect b="21439" l="40602" r="46698" t="0"/>
          <a:stretch/>
        </p:blipFill>
        <p:spPr>
          <a:xfrm>
            <a:off x="3886375" y="2453113"/>
            <a:ext cx="1161252" cy="14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 title="como lo hacemos_Mesa de trabajo 1.png"/>
          <p:cNvPicPr preferRelativeResize="0"/>
          <p:nvPr/>
        </p:nvPicPr>
        <p:blipFill rotWithShape="1">
          <a:blip r:embed="rId4">
            <a:alphaModFix/>
          </a:blip>
          <a:srcRect b="21439" l="53922" r="33377" t="0"/>
          <a:stretch/>
        </p:blipFill>
        <p:spPr>
          <a:xfrm>
            <a:off x="5234875" y="2453113"/>
            <a:ext cx="1161252" cy="14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 title="como lo hacemos_Mesa de trabajo 1.png"/>
          <p:cNvPicPr preferRelativeResize="0"/>
          <p:nvPr/>
        </p:nvPicPr>
        <p:blipFill rotWithShape="1">
          <a:blip r:embed="rId4">
            <a:alphaModFix/>
          </a:blip>
          <a:srcRect b="21439" l="66889" r="20410" t="0"/>
          <a:stretch/>
        </p:blipFill>
        <p:spPr>
          <a:xfrm>
            <a:off x="6354775" y="2453113"/>
            <a:ext cx="1161252" cy="14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 title="como lo hacemos_Mesa de trabajo 1.png"/>
          <p:cNvPicPr preferRelativeResize="0"/>
          <p:nvPr/>
        </p:nvPicPr>
        <p:blipFill rotWithShape="1">
          <a:blip r:embed="rId4">
            <a:alphaModFix/>
          </a:blip>
          <a:srcRect b="21439" l="79731" r="7569" t="0"/>
          <a:stretch/>
        </p:blipFill>
        <p:spPr>
          <a:xfrm>
            <a:off x="7552575" y="2453113"/>
            <a:ext cx="1161252" cy="14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 title="Logo Tierra Madre Esencia y poder 180725 V0a-18.png"/>
          <p:cNvPicPr preferRelativeResize="0"/>
          <p:nvPr/>
        </p:nvPicPr>
        <p:blipFill rotWithShape="1">
          <a:blip r:embed="rId5">
            <a:alphaModFix/>
          </a:blip>
          <a:srcRect b="24988" l="0" r="0" t="24983"/>
          <a:stretch/>
        </p:blipFill>
        <p:spPr>
          <a:xfrm>
            <a:off x="27608" y="588501"/>
            <a:ext cx="2888731" cy="1445177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/>
          <p:nvPr/>
        </p:nvSpPr>
        <p:spPr>
          <a:xfrm rot="5400000">
            <a:off x="4447350" y="241825"/>
            <a:ext cx="249300" cy="7323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9">
            <a:hlinkClick r:id="rId6"/>
          </p:cNvPr>
          <p:cNvSpPr/>
          <p:nvPr/>
        </p:nvSpPr>
        <p:spPr>
          <a:xfrm>
            <a:off x="5987125" y="4614075"/>
            <a:ext cx="2726700" cy="2400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B88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latin typeface="Montserrat Medium"/>
                <a:ea typeface="Montserrat Medium"/>
                <a:cs typeface="Montserrat Medium"/>
                <a:sym typeface="Montserrat Medium"/>
              </a:rPr>
              <a:t>www.tierramadre.co</a:t>
            </a:r>
            <a:endParaRPr sz="11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/>
          <p:nvPr/>
        </p:nvSpPr>
        <p:spPr>
          <a:xfrm>
            <a:off x="5029200" y="-10150"/>
            <a:ext cx="4114800" cy="521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600" y="726750"/>
            <a:ext cx="4305299" cy="393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4325" y="0"/>
            <a:ext cx="3879676" cy="476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1" title="gota de aceite vvv.jpg"/>
          <p:cNvPicPr preferRelativeResize="0"/>
          <p:nvPr/>
        </p:nvPicPr>
        <p:blipFill rotWithShape="1">
          <a:blip r:embed="rId3">
            <a:alphaModFix/>
          </a:blip>
          <a:srcRect b="13333" l="12015" r="13446" t="13001"/>
          <a:stretch/>
        </p:blipFill>
        <p:spPr>
          <a:xfrm>
            <a:off x="5746425" y="1268600"/>
            <a:ext cx="1478700" cy="13926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1000"/>
              </a:srgbClr>
            </a:outerShdw>
          </a:effectLst>
        </p:spPr>
      </p:pic>
      <p:pic>
        <p:nvPicPr>
          <p:cNvPr id="136" name="Google Shape;136;p21" title="fina  mas aire.png"/>
          <p:cNvPicPr preferRelativeResize="0"/>
          <p:nvPr/>
        </p:nvPicPr>
        <p:blipFill rotWithShape="1">
          <a:blip r:embed="rId4">
            <a:alphaModFix/>
          </a:blip>
          <a:srcRect b="3239" l="4086" r="7465" t="18131"/>
          <a:stretch/>
        </p:blipFill>
        <p:spPr>
          <a:xfrm>
            <a:off x="3802600" y="1335550"/>
            <a:ext cx="1478700" cy="133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  <p:sp>
        <p:nvSpPr>
          <p:cNvPr id="137" name="Google Shape;137;p21"/>
          <p:cNvSpPr txBox="1"/>
          <p:nvPr/>
        </p:nvSpPr>
        <p:spPr>
          <a:xfrm>
            <a:off x="1234094" y="4536000"/>
            <a:ext cx="30000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16B68E"/>
                </a:solidFill>
                <a:latin typeface="Montserrat"/>
                <a:ea typeface="Montserrat"/>
                <a:cs typeface="Montserrat"/>
                <a:sym typeface="Montserrat"/>
              </a:rPr>
              <a:t>Calidades</a:t>
            </a:r>
            <a:endParaRPr sz="1100">
              <a:solidFill>
                <a:srgbClr val="16B68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8" name="Google Shape;138;p21"/>
          <p:cNvGrpSpPr/>
          <p:nvPr/>
        </p:nvGrpSpPr>
        <p:grpSpPr>
          <a:xfrm>
            <a:off x="1858874" y="1335543"/>
            <a:ext cx="1478590" cy="1392573"/>
            <a:chOff x="2030863" y="441200"/>
            <a:chExt cx="1793100" cy="1688785"/>
          </a:xfrm>
        </p:grpSpPr>
        <p:pic>
          <p:nvPicPr>
            <p:cNvPr id="139" name="Google Shape;139;p21" title="8_8. 2.png"/>
            <p:cNvPicPr preferRelativeResize="0"/>
            <p:nvPr/>
          </p:nvPicPr>
          <p:blipFill rotWithShape="1">
            <a:blip r:embed="rId5">
              <a:alphaModFix/>
            </a:blip>
            <a:srcRect b="14011" l="33529" r="14903" t="15367"/>
            <a:stretch/>
          </p:blipFill>
          <p:spPr>
            <a:xfrm>
              <a:off x="2030863" y="441200"/>
              <a:ext cx="1793100" cy="1636800"/>
            </a:xfrm>
            <a:prstGeom prst="round2DiagRect">
              <a:avLst>
                <a:gd fmla="val 16667" name="adj1"/>
                <a:gd fmla="val 0" name="adj2"/>
              </a:avLst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</p:pic>
        <p:sp>
          <p:nvSpPr>
            <p:cNvPr id="140" name="Google Shape;140;p21"/>
            <p:cNvSpPr txBox="1"/>
            <p:nvPr/>
          </p:nvSpPr>
          <p:spPr>
            <a:xfrm>
              <a:off x="2110105" y="1737885"/>
              <a:ext cx="1634700" cy="39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rgbClr val="31A75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Extrafinas (No Oil)</a:t>
              </a:r>
              <a:endParaRPr sz="900">
                <a:solidFill>
                  <a:srgbClr val="31A75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41" name="Google Shape;141;p21"/>
          <p:cNvGrpSpPr/>
          <p:nvPr/>
        </p:nvGrpSpPr>
        <p:grpSpPr>
          <a:xfrm>
            <a:off x="4808407" y="2957649"/>
            <a:ext cx="1478590" cy="1370059"/>
            <a:chOff x="5320035" y="2298270"/>
            <a:chExt cx="1793100" cy="1661483"/>
          </a:xfrm>
        </p:grpSpPr>
        <p:pic>
          <p:nvPicPr>
            <p:cNvPr id="142" name="Google Shape;142;p21" title="Categoria-TRAPICHE-2.png"/>
            <p:cNvPicPr preferRelativeResize="0"/>
            <p:nvPr/>
          </p:nvPicPr>
          <p:blipFill rotWithShape="1">
            <a:blip r:embed="rId6">
              <a:alphaModFix/>
            </a:blip>
            <a:srcRect b="1540" l="2384" r="26853" t="1540"/>
            <a:stretch/>
          </p:blipFill>
          <p:spPr>
            <a:xfrm>
              <a:off x="5320035" y="2298270"/>
              <a:ext cx="1793100" cy="1636800"/>
            </a:xfrm>
            <a:prstGeom prst="round2DiagRect">
              <a:avLst>
                <a:gd fmla="val 16667" name="adj1"/>
                <a:gd fmla="val 0" name="adj2"/>
              </a:avLst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</p:pic>
        <p:sp>
          <p:nvSpPr>
            <p:cNvPr id="143" name="Google Shape;143;p21"/>
            <p:cNvSpPr txBox="1"/>
            <p:nvPr/>
          </p:nvSpPr>
          <p:spPr>
            <a:xfrm>
              <a:off x="5403696" y="3567653"/>
              <a:ext cx="1634700" cy="39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900">
                  <a:solidFill>
                    <a:srgbClr val="31A75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Tierra Madre</a:t>
              </a:r>
              <a:endParaRPr sz="900">
                <a:solidFill>
                  <a:srgbClr val="31A75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44" name="Google Shape;144;p21"/>
          <p:cNvSpPr txBox="1"/>
          <p:nvPr/>
        </p:nvSpPr>
        <p:spPr>
          <a:xfrm>
            <a:off x="-4825" y="686350"/>
            <a:ext cx="91440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Inversión sólida:</a:t>
            </a:r>
            <a:r>
              <a:rPr lang="es-419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Rareza geológica + demanda global creciente + valor histórico que se aprecia en el tiempo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" name="Google Shape;145;p21"/>
          <p:cNvSpPr txBox="1"/>
          <p:nvPr/>
        </p:nvSpPr>
        <p:spPr>
          <a:xfrm>
            <a:off x="3856991" y="2404789"/>
            <a:ext cx="13479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31A758"/>
                </a:solidFill>
                <a:latin typeface="Montserrat"/>
                <a:ea typeface="Montserrat"/>
                <a:cs typeface="Montserrat"/>
                <a:sym typeface="Montserrat"/>
              </a:rPr>
              <a:t>Finas (Muzo)</a:t>
            </a:r>
            <a:endParaRPr sz="900">
              <a:solidFill>
                <a:srgbClr val="31A75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1"/>
          <p:cNvSpPr txBox="1"/>
          <p:nvPr/>
        </p:nvSpPr>
        <p:spPr>
          <a:xfrm>
            <a:off x="5937224" y="2378003"/>
            <a:ext cx="1347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31A758"/>
                </a:solidFill>
                <a:latin typeface="Montserrat"/>
                <a:ea typeface="Montserrat"/>
                <a:cs typeface="Montserrat"/>
                <a:sym typeface="Montserrat"/>
              </a:rPr>
              <a:t>Gota de aceite</a:t>
            </a:r>
            <a:endParaRPr sz="900">
              <a:solidFill>
                <a:srgbClr val="31A75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7" name="Google Shape;147;p21" title="Logo Tierra Madre Esencia y poder 180725 V0a-14.png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6995" y="3581696"/>
            <a:ext cx="1888223" cy="18882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" name="Google Shape;148;p21"/>
          <p:cNvGrpSpPr/>
          <p:nvPr/>
        </p:nvGrpSpPr>
        <p:grpSpPr>
          <a:xfrm>
            <a:off x="2915597" y="2966711"/>
            <a:ext cx="1457970" cy="1330718"/>
            <a:chOff x="3129783" y="2288184"/>
            <a:chExt cx="1793100" cy="1636800"/>
          </a:xfrm>
        </p:grpSpPr>
        <p:pic>
          <p:nvPicPr>
            <p:cNvPr id="149" name="Google Shape;149;p21" title="super Poderosas.jpg"/>
            <p:cNvPicPr preferRelativeResize="0"/>
            <p:nvPr/>
          </p:nvPicPr>
          <p:blipFill rotWithShape="1">
            <a:blip r:embed="rId8">
              <a:alphaModFix/>
            </a:blip>
            <a:srcRect b="0" l="15286" r="11678" t="0"/>
            <a:stretch/>
          </p:blipFill>
          <p:spPr>
            <a:xfrm>
              <a:off x="3129783" y="2288184"/>
              <a:ext cx="1793100" cy="1636800"/>
            </a:xfrm>
            <a:prstGeom prst="round2DiagRect">
              <a:avLst>
                <a:gd fmla="val 16667" name="adj1"/>
                <a:gd fmla="val 0" name="adj2"/>
              </a:avLst>
            </a:prstGeom>
            <a:noFill/>
            <a:ln>
              <a:noFill/>
            </a:ln>
            <a:effectLst>
              <a:outerShdw blurRad="46465" rotWithShape="0" algn="bl" dir="5400000" dist="15488">
                <a:srgbClr val="000000">
                  <a:alpha val="11000"/>
                </a:srgbClr>
              </a:outerShdw>
            </a:effectLst>
          </p:spPr>
        </p:pic>
        <p:sp>
          <p:nvSpPr>
            <p:cNvPr id="150" name="Google Shape;150;p21"/>
            <p:cNvSpPr txBox="1"/>
            <p:nvPr/>
          </p:nvSpPr>
          <p:spPr>
            <a:xfrm>
              <a:off x="3134777" y="3567653"/>
              <a:ext cx="1634700" cy="32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4325" lIns="74325" spcFirstLastPara="1" rIns="74325" wrap="square" tIns="743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731">
                  <a:solidFill>
                    <a:srgbClr val="31A75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Comercial</a:t>
              </a:r>
              <a:endParaRPr sz="731">
                <a:solidFill>
                  <a:srgbClr val="31A75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51" name="Google Shape;151;p21">
            <a:hlinkClick r:id="rId9"/>
          </p:cNvPr>
          <p:cNvSpPr/>
          <p:nvPr/>
        </p:nvSpPr>
        <p:spPr>
          <a:xfrm>
            <a:off x="3167600" y="4561050"/>
            <a:ext cx="2726700" cy="2400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B88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latin typeface="Montserrat Medium"/>
                <a:ea typeface="Montserrat Medium"/>
                <a:cs typeface="Montserrat Medium"/>
                <a:sym typeface="Montserrat Medium"/>
              </a:rPr>
              <a:t>www.tierramadre.co</a:t>
            </a:r>
            <a:endParaRPr sz="11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